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5.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4" r:id="rId9"/>
    <p:sldId id="265" r:id="rId10"/>
    <p:sldId id="269" r:id="rId11"/>
    <p:sldId id="268" r:id="rId12"/>
    <p:sldId id="267" r:id="rId13"/>
    <p:sldId id="266" r:id="rId14"/>
    <p:sldId id="270" r:id="rId15"/>
    <p:sldId id="27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6" autoAdjust="0"/>
    <p:restoredTop sz="94660"/>
  </p:normalViewPr>
  <p:slideViewPr>
    <p:cSldViewPr snapToGrid="0">
      <p:cViewPr varScale="1">
        <p:scale>
          <a:sx n="73" d="100"/>
          <a:sy n="73" d="100"/>
        </p:scale>
        <p:origin x="45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8B823C3-9011-4EBA-B9A9-3CFF3C1333DD}" type="datetimeFigureOut">
              <a:rPr lang="en-GB" smtClean="0"/>
              <a:t>10/11/2023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3A4A1B-C2D0-4815-AC22-B0E6810B5F04}" type="slidenum">
              <a:rPr lang="en-GB" smtClean="0"/>
              <a:t>‹#›</a:t>
            </a:fld>
            <a:endParaRPr lang="en-GB"/>
          </a:p>
        </p:txBody>
      </p:sp>
    </p:spTree>
    <p:extLst>
      <p:ext uri="{BB962C8B-B14F-4D97-AF65-F5344CB8AC3E}">
        <p14:creationId xmlns:p14="http://schemas.microsoft.com/office/powerpoint/2010/main" val="2782422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8B823C3-9011-4EBA-B9A9-3CFF3C1333DD}" type="datetimeFigureOut">
              <a:rPr lang="en-GB" smtClean="0"/>
              <a:t>10/11/2023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3A4A1B-C2D0-4815-AC22-B0E6810B5F04}" type="slidenum">
              <a:rPr lang="en-GB" smtClean="0"/>
              <a:t>‹#›</a:t>
            </a:fld>
            <a:endParaRPr lang="en-GB"/>
          </a:p>
        </p:txBody>
      </p:sp>
    </p:spTree>
    <p:extLst>
      <p:ext uri="{BB962C8B-B14F-4D97-AF65-F5344CB8AC3E}">
        <p14:creationId xmlns:p14="http://schemas.microsoft.com/office/powerpoint/2010/main" val="3777564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8B823C3-9011-4EBA-B9A9-3CFF3C1333DD}" type="datetimeFigureOut">
              <a:rPr lang="en-GB" smtClean="0"/>
              <a:t>10/11/2023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3A4A1B-C2D0-4815-AC22-B0E6810B5F04}" type="slidenum">
              <a:rPr lang="en-GB" smtClean="0"/>
              <a:t>‹#›</a:t>
            </a:fld>
            <a:endParaRPr lang="en-GB"/>
          </a:p>
        </p:txBody>
      </p:sp>
    </p:spTree>
    <p:extLst>
      <p:ext uri="{BB962C8B-B14F-4D97-AF65-F5344CB8AC3E}">
        <p14:creationId xmlns:p14="http://schemas.microsoft.com/office/powerpoint/2010/main" val="2920131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8B823C3-9011-4EBA-B9A9-3CFF3C1333DD}" type="datetimeFigureOut">
              <a:rPr lang="en-GB" smtClean="0"/>
              <a:t>10/11/2023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3A4A1B-C2D0-4815-AC22-B0E6810B5F04}" type="slidenum">
              <a:rPr lang="en-GB" smtClean="0"/>
              <a:t>‹#›</a:t>
            </a:fld>
            <a:endParaRPr lang="en-GB"/>
          </a:p>
        </p:txBody>
      </p:sp>
    </p:spTree>
    <p:extLst>
      <p:ext uri="{BB962C8B-B14F-4D97-AF65-F5344CB8AC3E}">
        <p14:creationId xmlns:p14="http://schemas.microsoft.com/office/powerpoint/2010/main" val="3677382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8B823C3-9011-4EBA-B9A9-3CFF3C1333DD}" type="datetimeFigureOut">
              <a:rPr lang="en-GB" smtClean="0"/>
              <a:t>10/11/2023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13A4A1B-C2D0-4815-AC22-B0E6810B5F04}" type="slidenum">
              <a:rPr lang="en-GB" smtClean="0"/>
              <a:t>‹#›</a:t>
            </a:fld>
            <a:endParaRPr lang="en-GB"/>
          </a:p>
        </p:txBody>
      </p:sp>
    </p:spTree>
    <p:extLst>
      <p:ext uri="{BB962C8B-B14F-4D97-AF65-F5344CB8AC3E}">
        <p14:creationId xmlns:p14="http://schemas.microsoft.com/office/powerpoint/2010/main" val="2576395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8B823C3-9011-4EBA-B9A9-3CFF3C1333DD}" type="datetimeFigureOut">
              <a:rPr lang="en-GB" smtClean="0"/>
              <a:t>10/11/2023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13A4A1B-C2D0-4815-AC22-B0E6810B5F04}" type="slidenum">
              <a:rPr lang="en-GB" smtClean="0"/>
              <a:t>‹#›</a:t>
            </a:fld>
            <a:endParaRPr lang="en-GB"/>
          </a:p>
        </p:txBody>
      </p:sp>
    </p:spTree>
    <p:extLst>
      <p:ext uri="{BB962C8B-B14F-4D97-AF65-F5344CB8AC3E}">
        <p14:creationId xmlns:p14="http://schemas.microsoft.com/office/powerpoint/2010/main" val="2901997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B823C3-9011-4EBA-B9A9-3CFF3C1333DD}" type="datetimeFigureOut">
              <a:rPr lang="en-GB" smtClean="0"/>
              <a:t>10/11/2023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13A4A1B-C2D0-4815-AC22-B0E6810B5F04}" type="slidenum">
              <a:rPr lang="en-GB" smtClean="0"/>
              <a:t>‹#›</a:t>
            </a:fld>
            <a:endParaRPr lang="en-GB"/>
          </a:p>
        </p:txBody>
      </p:sp>
    </p:spTree>
    <p:extLst>
      <p:ext uri="{BB962C8B-B14F-4D97-AF65-F5344CB8AC3E}">
        <p14:creationId xmlns:p14="http://schemas.microsoft.com/office/powerpoint/2010/main" val="3309900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8B823C3-9011-4EBA-B9A9-3CFF3C1333DD}" type="datetimeFigureOut">
              <a:rPr lang="en-GB" smtClean="0"/>
              <a:t>10/11/2023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3A4A1B-C2D0-4815-AC22-B0E6810B5F04}" type="slidenum">
              <a:rPr lang="en-GB" smtClean="0"/>
              <a:t>‹#›</a:t>
            </a:fld>
            <a:endParaRPr lang="en-GB"/>
          </a:p>
        </p:txBody>
      </p:sp>
    </p:spTree>
    <p:extLst>
      <p:ext uri="{BB962C8B-B14F-4D97-AF65-F5344CB8AC3E}">
        <p14:creationId xmlns:p14="http://schemas.microsoft.com/office/powerpoint/2010/main" val="108517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8B823C3-9011-4EBA-B9A9-3CFF3C1333DD}" type="datetimeFigureOut">
              <a:rPr lang="en-GB" smtClean="0"/>
              <a:t>10/11/2023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3A4A1B-C2D0-4815-AC22-B0E6810B5F04}" type="slidenum">
              <a:rPr lang="en-GB" smtClean="0"/>
              <a:t>‹#›</a:t>
            </a:fld>
            <a:endParaRPr lang="en-GB"/>
          </a:p>
        </p:txBody>
      </p:sp>
    </p:spTree>
    <p:extLst>
      <p:ext uri="{BB962C8B-B14F-4D97-AF65-F5344CB8AC3E}">
        <p14:creationId xmlns:p14="http://schemas.microsoft.com/office/powerpoint/2010/main" val="256978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8B823C3-9011-4EBA-B9A9-3CFF3C1333DD}" type="datetimeFigureOut">
              <a:rPr lang="en-GB" smtClean="0"/>
              <a:t>10/11/2023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3A4A1B-C2D0-4815-AC22-B0E6810B5F04}" type="slidenum">
              <a:rPr lang="en-GB" smtClean="0"/>
              <a:t>‹#›</a:t>
            </a:fld>
            <a:endParaRPr lang="en-GB"/>
          </a:p>
        </p:txBody>
      </p:sp>
    </p:spTree>
    <p:extLst>
      <p:ext uri="{BB962C8B-B14F-4D97-AF65-F5344CB8AC3E}">
        <p14:creationId xmlns:p14="http://schemas.microsoft.com/office/powerpoint/2010/main" val="4148197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8B823C3-9011-4EBA-B9A9-3CFF3C1333DD}" type="datetimeFigureOut">
              <a:rPr lang="en-GB" smtClean="0"/>
              <a:t>10/11/2023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3A4A1B-C2D0-4815-AC22-B0E6810B5F04}" type="slidenum">
              <a:rPr lang="en-GB" smtClean="0"/>
              <a:t>‹#›</a:t>
            </a:fld>
            <a:endParaRPr lang="en-GB"/>
          </a:p>
        </p:txBody>
      </p:sp>
    </p:spTree>
    <p:extLst>
      <p:ext uri="{BB962C8B-B14F-4D97-AF65-F5344CB8AC3E}">
        <p14:creationId xmlns:p14="http://schemas.microsoft.com/office/powerpoint/2010/main" val="1572171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B823C3-9011-4EBA-B9A9-3CFF3C1333DD}" type="datetimeFigureOut">
              <a:rPr lang="en-GB" smtClean="0"/>
              <a:t>10/11/2023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3A4A1B-C2D0-4815-AC22-B0E6810B5F04}" type="slidenum">
              <a:rPr lang="en-GB" smtClean="0"/>
              <a:t>‹#›</a:t>
            </a:fld>
            <a:endParaRPr lang="en-GB"/>
          </a:p>
        </p:txBody>
      </p:sp>
    </p:spTree>
    <p:extLst>
      <p:ext uri="{BB962C8B-B14F-4D97-AF65-F5344CB8AC3E}">
        <p14:creationId xmlns:p14="http://schemas.microsoft.com/office/powerpoint/2010/main" val="34149966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25917" y="2246587"/>
            <a:ext cx="6096000" cy="2215991"/>
          </a:xfrm>
          <a:prstGeom prst="rect">
            <a:avLst/>
          </a:prstGeom>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6000" b="0" i="0" u="none" strike="noStrike" kern="0" cap="none" spc="0" normalizeH="0" baseline="0" noProof="0" dirty="0" smtClean="0">
                <a:ln>
                  <a:noFill/>
                </a:ln>
                <a:solidFill>
                  <a:prstClr val="black"/>
                </a:solidFill>
                <a:effectLst/>
                <a:uLnTx/>
                <a:uFillTx/>
                <a:latin typeface="Calibri Light" panose="020F0302020204030204"/>
                <a:ea typeface="+mj-ea"/>
                <a:cs typeface="+mj-cs"/>
              </a:rPr>
              <a:t>St</a:t>
            </a:r>
            <a:r>
              <a:rPr kumimoji="0" lang="en-GB" sz="6000" b="0" i="0" u="none" strike="noStrike" kern="0" cap="none" spc="0" normalizeH="0" noProof="0" dirty="0" smtClean="0">
                <a:ln>
                  <a:noFill/>
                </a:ln>
                <a:solidFill>
                  <a:prstClr val="black"/>
                </a:solidFill>
                <a:effectLst/>
                <a:uLnTx/>
                <a:uFillTx/>
                <a:latin typeface="Calibri Light" panose="020F0302020204030204"/>
                <a:ea typeface="+mj-ea"/>
                <a:cs typeface="+mj-cs"/>
              </a:rPr>
              <a:t> Monica’s PSHE &amp; RSE</a:t>
            </a:r>
            <a:r>
              <a:rPr kumimoji="0" lang="en-GB" sz="6000" b="0" i="0" u="none" strike="noStrike" kern="0" cap="none" spc="0" normalizeH="0" baseline="0" noProof="0" dirty="0" smtClean="0">
                <a:ln>
                  <a:noFill/>
                </a:ln>
                <a:solidFill>
                  <a:prstClr val="black"/>
                </a:solidFill>
                <a:effectLst/>
                <a:uLnTx/>
                <a:uFillTx/>
                <a:latin typeface="Calibri Light" panose="020F0302020204030204"/>
                <a:ea typeface="+mj-ea"/>
                <a:cs typeface="+mj-cs"/>
              </a:rPr>
              <a:t/>
            </a:r>
            <a:br>
              <a:rPr kumimoji="0" lang="en-GB" sz="6000" b="0" i="0" u="none" strike="noStrike" kern="0" cap="none" spc="0" normalizeH="0" baseline="0" noProof="0" dirty="0" smtClean="0">
                <a:ln>
                  <a:noFill/>
                </a:ln>
                <a:solidFill>
                  <a:prstClr val="black"/>
                </a:solidFill>
                <a:effectLst/>
                <a:uLnTx/>
                <a:uFillTx/>
                <a:latin typeface="Calibri Light" panose="020F0302020204030204"/>
                <a:ea typeface="+mj-ea"/>
                <a:cs typeface="+mj-cs"/>
              </a:rPr>
            </a:br>
            <a:endParaRPr kumimoji="0" lang="en-GB" sz="180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1691606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45842" y="553329"/>
            <a:ext cx="7495963" cy="923330"/>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5400" b="0" i="0" u="none" strike="noStrike" kern="0" cap="none" spc="0" normalizeH="0" baseline="0" noProof="0" dirty="0" smtClean="0">
                <a:ln>
                  <a:noFill/>
                </a:ln>
                <a:solidFill>
                  <a:prstClr val="black"/>
                </a:solidFill>
                <a:effectLst/>
                <a:uLnTx/>
                <a:uFillTx/>
                <a:latin typeface="Calibri Light" panose="020F0302020204030204"/>
                <a:ea typeface="+mj-ea"/>
                <a:cs typeface="+mj-cs"/>
              </a:rPr>
              <a:t>PSHE &amp; RSE at St Monica’s</a:t>
            </a:r>
            <a:endParaRPr kumimoji="0" lang="en-GB" sz="5400" b="0" i="0" u="none" strike="noStrike" kern="0" cap="none" spc="0" normalizeH="0" baseline="0" noProof="0" dirty="0" smtClean="0">
              <a:ln>
                <a:noFill/>
              </a:ln>
              <a:solidFill>
                <a:sysClr val="windowText" lastClr="000000"/>
              </a:solidFill>
              <a:effectLst/>
              <a:uLnTx/>
              <a:uFillTx/>
            </a:endParaRPr>
          </a:p>
        </p:txBody>
      </p:sp>
      <p:sp>
        <p:nvSpPr>
          <p:cNvPr id="5" name="Rectangle 4"/>
          <p:cNvSpPr/>
          <p:nvPr/>
        </p:nvSpPr>
        <p:spPr>
          <a:xfrm>
            <a:off x="1219199" y="2983100"/>
            <a:ext cx="9832429" cy="1938992"/>
          </a:xfrm>
          <a:prstGeom prst="rect">
            <a:avLst/>
          </a:prstGeom>
        </p:spPr>
        <p:txBody>
          <a:bodyPr wrap="square">
            <a:spAutoFit/>
          </a:bodyPr>
          <a:lstStyle/>
          <a:p>
            <a:r>
              <a:rPr lang="en-US" sz="2000" dirty="0" smtClean="0"/>
              <a:t>At St Monica’s, we aim to deliver a PSHE curriculum, which enables all pupils to know more, remember more and understand how to play a positive and successful role in society. . It will help them to understand how they develop personally and socially, while tackling many social, moral and cultural issues that are part of growing up. We provide opportunities for the children to learn about rights and responsibilities and equip them to make choices as they grow.</a:t>
            </a:r>
            <a:endParaRPr lang="en-GB" sz="2000" dirty="0"/>
          </a:p>
        </p:txBody>
      </p:sp>
      <p:sp>
        <p:nvSpPr>
          <p:cNvPr id="6" name="Rectangle 5"/>
          <p:cNvSpPr/>
          <p:nvPr/>
        </p:nvSpPr>
        <p:spPr>
          <a:xfrm>
            <a:off x="5455559" y="1633160"/>
            <a:ext cx="1867819" cy="923330"/>
          </a:xfrm>
          <a:prstGeom prst="rect">
            <a:avLst/>
          </a:prstGeom>
        </p:spPr>
        <p:txBody>
          <a:bodyPr wrap="none">
            <a:spAutoFit/>
          </a:bodyPr>
          <a:lstStyle/>
          <a:p>
            <a:pPr lvl="0">
              <a:defRPr/>
            </a:pPr>
            <a:r>
              <a:rPr lang="en-GB" sz="5400" u="sng" kern="0" dirty="0" smtClean="0">
                <a:solidFill>
                  <a:prstClr val="black"/>
                </a:solidFill>
                <a:latin typeface="Calibri Light" panose="020F0302020204030204"/>
              </a:rPr>
              <a:t>Intent</a:t>
            </a:r>
            <a:endParaRPr lang="en-GB" sz="5400" u="sng" kern="0" dirty="0">
              <a:solidFill>
                <a:sysClr val="windowText" lastClr="000000"/>
              </a:solidFill>
            </a:endParaRPr>
          </a:p>
        </p:txBody>
      </p:sp>
    </p:spTree>
    <p:extLst>
      <p:ext uri="{BB962C8B-B14F-4D97-AF65-F5344CB8AC3E}">
        <p14:creationId xmlns:p14="http://schemas.microsoft.com/office/powerpoint/2010/main" val="1817350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42738" y="460618"/>
            <a:ext cx="4655442" cy="923330"/>
          </a:xfrm>
          <a:prstGeom prst="rect">
            <a:avLst/>
          </a:prstGeom>
        </p:spPr>
        <p:txBody>
          <a:bodyPr wrap="none">
            <a:spAutoFit/>
          </a:bodyPr>
          <a:lstStyle/>
          <a:p>
            <a:pPr lvl="0">
              <a:defRPr/>
            </a:pPr>
            <a:r>
              <a:rPr lang="en-GB" sz="5400" u="sng" kern="0" dirty="0" smtClean="0">
                <a:solidFill>
                  <a:prstClr val="black"/>
                </a:solidFill>
                <a:latin typeface="Calibri Light" panose="020F0302020204030204"/>
              </a:rPr>
              <a:t>Implementation</a:t>
            </a:r>
            <a:endParaRPr lang="en-GB" sz="5400" u="sng" kern="0" dirty="0">
              <a:solidFill>
                <a:sysClr val="windowText" lastClr="000000"/>
              </a:solidFill>
            </a:endParaRPr>
          </a:p>
        </p:txBody>
      </p:sp>
      <p:sp>
        <p:nvSpPr>
          <p:cNvPr id="5" name="Rectangle 4"/>
          <p:cNvSpPr/>
          <p:nvPr/>
        </p:nvSpPr>
        <p:spPr>
          <a:xfrm>
            <a:off x="1361088" y="1791701"/>
            <a:ext cx="9485587" cy="2554545"/>
          </a:xfrm>
          <a:prstGeom prst="rect">
            <a:avLst/>
          </a:prstGeom>
        </p:spPr>
        <p:txBody>
          <a:bodyPr wrap="square">
            <a:spAutoFit/>
          </a:bodyPr>
          <a:lstStyle/>
          <a:p>
            <a:r>
              <a:rPr lang="en-US" sz="2000" dirty="0" smtClean="0"/>
              <a:t>At St Monica’s, we hoped that our overall curriculum is designed to support the pastoral education for our pupils as well as the academic outcomes. Our curriculum covers the three PSHE core themes of Health and Well-being, Relationships and The Wider World. </a:t>
            </a:r>
          </a:p>
          <a:p>
            <a:endParaRPr lang="en-US" sz="2000" dirty="0"/>
          </a:p>
          <a:p>
            <a:r>
              <a:rPr lang="en-US" sz="2000" dirty="0" smtClean="0"/>
              <a:t>Following the statutory curriculum, teachers use our curriculum overview for each year group to plan and deliver weekly lessons, supported by a variety of resources. In addition, there are occasions where teachers feel it may be necessary to teach PSHE as a result of an issue arising in their own class. </a:t>
            </a:r>
            <a:endParaRPr lang="en-GB" sz="2000" dirty="0"/>
          </a:p>
        </p:txBody>
      </p:sp>
    </p:spTree>
    <p:extLst>
      <p:ext uri="{BB962C8B-B14F-4D97-AF65-F5344CB8AC3E}">
        <p14:creationId xmlns:p14="http://schemas.microsoft.com/office/powerpoint/2010/main" val="429434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70955" y="476383"/>
            <a:ext cx="2108269" cy="923330"/>
          </a:xfrm>
          <a:prstGeom prst="rect">
            <a:avLst/>
          </a:prstGeom>
        </p:spPr>
        <p:txBody>
          <a:bodyPr wrap="none">
            <a:spAutoFit/>
          </a:bodyPr>
          <a:lstStyle/>
          <a:p>
            <a:pPr lvl="0">
              <a:defRPr/>
            </a:pPr>
            <a:r>
              <a:rPr lang="en-GB" sz="5400" u="sng" kern="0" dirty="0" smtClean="0">
                <a:solidFill>
                  <a:prstClr val="black"/>
                </a:solidFill>
                <a:latin typeface="Calibri Light" panose="020F0302020204030204"/>
              </a:rPr>
              <a:t>Impact</a:t>
            </a:r>
            <a:endParaRPr lang="en-GB" sz="5400" u="sng" kern="0" dirty="0">
              <a:solidFill>
                <a:sysClr val="windowText" lastClr="000000"/>
              </a:solidFill>
            </a:endParaRPr>
          </a:p>
        </p:txBody>
      </p:sp>
      <p:sp>
        <p:nvSpPr>
          <p:cNvPr id="5" name="Rectangle 4"/>
          <p:cNvSpPr/>
          <p:nvPr/>
        </p:nvSpPr>
        <p:spPr>
          <a:xfrm>
            <a:off x="1390313" y="1931387"/>
            <a:ext cx="9550956" cy="2554545"/>
          </a:xfrm>
          <a:prstGeom prst="rect">
            <a:avLst/>
          </a:prstGeom>
        </p:spPr>
        <p:txBody>
          <a:bodyPr wrap="square">
            <a:spAutoFit/>
          </a:bodyPr>
          <a:lstStyle/>
          <a:p>
            <a:r>
              <a:rPr lang="en-US" sz="2000" dirty="0" smtClean="0"/>
              <a:t>Our children will become healthy and responsible members of society, equipped with the knowledge and skills to make the right choices in society. They will demonstrate and apply the British Values of Democracy, Tolerance, Mutual Respect, Rule of Law and Liberty, alongside our Christian Values. </a:t>
            </a:r>
          </a:p>
          <a:p>
            <a:endParaRPr lang="en-US" sz="2000" dirty="0"/>
          </a:p>
          <a:p>
            <a:r>
              <a:rPr lang="en-US" sz="2000" dirty="0" smtClean="0"/>
              <a:t>We want our children to display a healthy outlook towards school and their learning, to enable good attendance and achieve age related expectations. For all children to be on a journey preparing them for life and work in modern Britain.</a:t>
            </a:r>
            <a:endParaRPr lang="en-GB" sz="2000" dirty="0"/>
          </a:p>
        </p:txBody>
      </p:sp>
    </p:spTree>
    <p:extLst>
      <p:ext uri="{BB962C8B-B14F-4D97-AF65-F5344CB8AC3E}">
        <p14:creationId xmlns:p14="http://schemas.microsoft.com/office/powerpoint/2010/main" val="1597996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61697" y="1846964"/>
            <a:ext cx="9553904" cy="2554545"/>
          </a:xfrm>
          <a:prstGeom prst="rect">
            <a:avLst/>
          </a:prstGeom>
        </p:spPr>
        <p:txBody>
          <a:bodyPr wrap="square">
            <a:spAutoFit/>
          </a:bodyPr>
          <a:lstStyle/>
          <a:p>
            <a:r>
              <a:rPr lang="en-US" sz="2000" dirty="0" smtClean="0"/>
              <a:t>Personal, social, health and economic (PSHE) education is an important and necessary part of all pupils’ education. All schools should teach PSHE, drawing on good practice, and this expectation is outlined in the introduction to the proposed new national curriculum.</a:t>
            </a:r>
          </a:p>
          <a:p>
            <a:endParaRPr lang="en-US" sz="2000" dirty="0" smtClean="0"/>
          </a:p>
          <a:p>
            <a:r>
              <a:rPr lang="en-US" sz="2000" dirty="0" smtClean="0"/>
              <a:t>PSHE is a non-statutory subject. To allow teachers the flexibility to deliver high-quality PSHE we consider it unnecessary to provide new standardised frameworks or programmes of study. PSHE can encompass many areas of study. Teachers are best placed to understand the needs of their pupils and do not need additional central prescription.</a:t>
            </a:r>
            <a:endParaRPr lang="en-GB" sz="2000" dirty="0"/>
          </a:p>
        </p:txBody>
      </p:sp>
      <p:sp>
        <p:nvSpPr>
          <p:cNvPr id="5" name="Rectangle 4"/>
          <p:cNvSpPr/>
          <p:nvPr/>
        </p:nvSpPr>
        <p:spPr>
          <a:xfrm>
            <a:off x="3489312" y="239901"/>
            <a:ext cx="5759910" cy="923330"/>
          </a:xfrm>
          <a:prstGeom prst="rect">
            <a:avLst/>
          </a:prstGeom>
        </p:spPr>
        <p:txBody>
          <a:bodyPr wrap="none">
            <a:spAutoFit/>
          </a:bodyPr>
          <a:lstStyle/>
          <a:p>
            <a:pPr lvl="0">
              <a:defRPr/>
            </a:pPr>
            <a:r>
              <a:rPr lang="en-GB" sz="5400" u="sng" kern="0" dirty="0" smtClean="0">
                <a:solidFill>
                  <a:prstClr val="black"/>
                </a:solidFill>
                <a:latin typeface="Calibri Light" panose="020F0302020204030204"/>
              </a:rPr>
              <a:t>National Curriculum</a:t>
            </a:r>
            <a:endParaRPr lang="en-GB" sz="5400" u="sng" kern="0" dirty="0">
              <a:solidFill>
                <a:sysClr val="windowText" lastClr="000000"/>
              </a:solidFill>
            </a:endParaRPr>
          </a:p>
        </p:txBody>
      </p:sp>
    </p:spTree>
    <p:extLst>
      <p:ext uri="{BB962C8B-B14F-4D97-AF65-F5344CB8AC3E}">
        <p14:creationId xmlns:p14="http://schemas.microsoft.com/office/powerpoint/2010/main" val="1518462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07507" y="145308"/>
            <a:ext cx="7765267" cy="923330"/>
          </a:xfrm>
          <a:prstGeom prst="rect">
            <a:avLst/>
          </a:prstGeom>
        </p:spPr>
        <p:txBody>
          <a:bodyPr wrap="none">
            <a:spAutoFit/>
          </a:bodyPr>
          <a:lstStyle/>
          <a:p>
            <a:pPr lvl="0">
              <a:defRPr/>
            </a:pPr>
            <a:r>
              <a:rPr lang="en-GB" sz="5400" u="sng" kern="0" dirty="0" smtClean="0">
                <a:solidFill>
                  <a:prstClr val="black"/>
                </a:solidFill>
                <a:latin typeface="Calibri Light" panose="020F0302020204030204"/>
              </a:rPr>
              <a:t>St Monica’s PSHE Overview</a:t>
            </a:r>
            <a:endParaRPr lang="en-GB" sz="5400" u="sng" kern="0" dirty="0">
              <a:solidFill>
                <a:sysClr val="windowText" lastClr="000000"/>
              </a:solidFill>
            </a:endParaRPr>
          </a:p>
        </p:txBody>
      </p:sp>
      <p:pic>
        <p:nvPicPr>
          <p:cNvPr id="2" name="Picture 1"/>
          <p:cNvPicPr>
            <a:picLocks noChangeAspect="1"/>
          </p:cNvPicPr>
          <p:nvPr/>
        </p:nvPicPr>
        <p:blipFill>
          <a:blip r:embed="rId2"/>
          <a:stretch>
            <a:fillRect/>
          </a:stretch>
        </p:blipFill>
        <p:spPr>
          <a:xfrm>
            <a:off x="1711234" y="944487"/>
            <a:ext cx="8634549" cy="5784426"/>
          </a:xfrm>
          <a:prstGeom prst="rect">
            <a:avLst/>
          </a:prstGeom>
        </p:spPr>
      </p:pic>
    </p:spTree>
    <p:extLst>
      <p:ext uri="{BB962C8B-B14F-4D97-AF65-F5344CB8AC3E}">
        <p14:creationId xmlns:p14="http://schemas.microsoft.com/office/powerpoint/2010/main" val="2277993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36266" y="255666"/>
            <a:ext cx="5287025" cy="923330"/>
          </a:xfrm>
          <a:prstGeom prst="rect">
            <a:avLst/>
          </a:prstGeom>
        </p:spPr>
        <p:txBody>
          <a:bodyPr wrap="none">
            <a:spAutoFit/>
          </a:bodyPr>
          <a:lstStyle/>
          <a:p>
            <a:pPr lvl="0">
              <a:defRPr/>
            </a:pPr>
            <a:r>
              <a:rPr lang="en-GB" sz="5400" kern="0" dirty="0">
                <a:solidFill>
                  <a:prstClr val="black"/>
                </a:solidFill>
                <a:latin typeface="Calibri Light" panose="020F0302020204030204"/>
              </a:rPr>
              <a:t>RSE at St Monica’s</a:t>
            </a:r>
            <a:endParaRPr lang="en-GB" sz="5400" kern="0" dirty="0">
              <a:solidFill>
                <a:sysClr val="windowText" lastClr="000000"/>
              </a:solidFill>
            </a:endParaRPr>
          </a:p>
        </p:txBody>
      </p:sp>
      <p:sp>
        <p:nvSpPr>
          <p:cNvPr id="5" name="Rectangle 4"/>
          <p:cNvSpPr/>
          <p:nvPr/>
        </p:nvSpPr>
        <p:spPr>
          <a:xfrm>
            <a:off x="696310" y="1409940"/>
            <a:ext cx="10733690" cy="1477328"/>
          </a:xfrm>
          <a:prstGeom prst="rect">
            <a:avLst/>
          </a:prstGeom>
        </p:spPr>
        <p:txBody>
          <a:bodyPr wrap="square">
            <a:spAutoFit/>
          </a:bodyPr>
          <a:lstStyle/>
          <a:p>
            <a:r>
              <a:rPr lang="en-US" dirty="0" smtClean="0">
                <a:solidFill>
                  <a:srgbClr val="000000"/>
                </a:solidFill>
                <a:latin typeface="Helvetica Neue"/>
              </a:rPr>
              <a:t>At St. Monica’s, we use the Ten </a:t>
            </a:r>
            <a:r>
              <a:rPr lang="en-US" dirty="0" err="1" smtClean="0">
                <a:solidFill>
                  <a:srgbClr val="000000"/>
                </a:solidFill>
                <a:latin typeface="Helvetica Neue"/>
              </a:rPr>
              <a:t>Ten</a:t>
            </a:r>
            <a:r>
              <a:rPr lang="en-US" dirty="0" smtClean="0">
                <a:solidFill>
                  <a:srgbClr val="000000"/>
                </a:solidFill>
                <a:latin typeface="Helvetica Neue"/>
              </a:rPr>
              <a:t> Life to the Full programme to support our children in their knowledge of who they are in God and their relationships.</a:t>
            </a:r>
          </a:p>
          <a:p>
            <a:r>
              <a:rPr lang="en-US" b="0" i="0" dirty="0" smtClean="0">
                <a:solidFill>
                  <a:srgbClr val="000000"/>
                </a:solidFill>
                <a:effectLst/>
                <a:latin typeface="Helvetica Neue"/>
              </a:rPr>
              <a:t>By using this programme, we hope that your pupils, staff, parents and wider community will not only have high-quality RHE but also a rich foundation for growth, personal development and happy, fulfilled relationships.</a:t>
            </a:r>
            <a:endParaRPr lang="en-GB" dirty="0"/>
          </a:p>
        </p:txBody>
      </p:sp>
      <p:sp>
        <p:nvSpPr>
          <p:cNvPr id="6" name="Rectangle 5"/>
          <p:cNvSpPr/>
          <p:nvPr/>
        </p:nvSpPr>
        <p:spPr>
          <a:xfrm>
            <a:off x="688266" y="3118212"/>
            <a:ext cx="10599844" cy="923330"/>
          </a:xfrm>
          <a:prstGeom prst="rect">
            <a:avLst/>
          </a:prstGeom>
        </p:spPr>
        <p:txBody>
          <a:bodyPr wrap="square">
            <a:spAutoFit/>
          </a:bodyPr>
          <a:lstStyle/>
          <a:p>
            <a:r>
              <a:rPr lang="en-US" b="0" i="0" dirty="0" smtClean="0">
                <a:solidFill>
                  <a:srgbClr val="000000"/>
                </a:solidFill>
                <a:effectLst/>
                <a:latin typeface="Helvetica Neue Bold"/>
              </a:rPr>
              <a:t>Life to the Full is a Relationships and Health Education curriculum programme underpinned by a Christian faith understanding that our deepest identity is as a child of God – created, chosen and loved by God.</a:t>
            </a:r>
            <a:endParaRPr lang="en-GB" dirty="0"/>
          </a:p>
        </p:txBody>
      </p:sp>
      <p:pic>
        <p:nvPicPr>
          <p:cNvPr id="7" name="Picture 6"/>
          <p:cNvPicPr>
            <a:picLocks noChangeAspect="1"/>
          </p:cNvPicPr>
          <p:nvPr/>
        </p:nvPicPr>
        <p:blipFill>
          <a:blip r:embed="rId2"/>
          <a:stretch>
            <a:fillRect/>
          </a:stretch>
        </p:blipFill>
        <p:spPr>
          <a:xfrm>
            <a:off x="4160453" y="4272486"/>
            <a:ext cx="4438650" cy="1809750"/>
          </a:xfrm>
          <a:prstGeom prst="rect">
            <a:avLst/>
          </a:prstGeom>
        </p:spPr>
      </p:pic>
    </p:spTree>
    <p:extLst>
      <p:ext uri="{BB962C8B-B14F-4D97-AF65-F5344CB8AC3E}">
        <p14:creationId xmlns:p14="http://schemas.microsoft.com/office/powerpoint/2010/main" val="4068950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48911" y="214774"/>
            <a:ext cx="8744606" cy="830997"/>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4800" b="0" i="0" u="none" strike="noStrike" kern="0" cap="none" spc="0" normalizeH="0" baseline="0" noProof="0" dirty="0" smtClean="0">
                <a:ln>
                  <a:noFill/>
                </a:ln>
                <a:solidFill>
                  <a:prstClr val="black"/>
                </a:solidFill>
                <a:effectLst/>
                <a:uLnTx/>
                <a:uFillTx/>
                <a:latin typeface="Calibri Light" panose="020F0302020204030204"/>
                <a:ea typeface="+mj-ea"/>
                <a:cs typeface="+mj-cs"/>
              </a:rPr>
              <a:t>Resources to Support Planning</a:t>
            </a:r>
            <a:endParaRPr kumimoji="0" lang="en-GB" sz="4800" b="0" i="0" u="none" strike="noStrike" kern="0" cap="none" spc="0" normalizeH="0" baseline="0" noProof="0" dirty="0" smtClean="0">
              <a:ln>
                <a:noFill/>
              </a:ln>
              <a:solidFill>
                <a:sysClr val="windowText" lastClr="000000"/>
              </a:solidFill>
              <a:effectLst/>
              <a:uLnTx/>
              <a:uFillTx/>
            </a:endParaRPr>
          </a:p>
        </p:txBody>
      </p:sp>
      <p:pic>
        <p:nvPicPr>
          <p:cNvPr id="2" name="Picture 1"/>
          <p:cNvPicPr>
            <a:picLocks noChangeAspect="1"/>
          </p:cNvPicPr>
          <p:nvPr/>
        </p:nvPicPr>
        <p:blipFill>
          <a:blip r:embed="rId2"/>
          <a:stretch>
            <a:fillRect/>
          </a:stretch>
        </p:blipFill>
        <p:spPr>
          <a:xfrm>
            <a:off x="1565501" y="1045771"/>
            <a:ext cx="8277225" cy="5562600"/>
          </a:xfrm>
          <a:prstGeom prst="rect">
            <a:avLst/>
          </a:prstGeom>
        </p:spPr>
      </p:pic>
    </p:spTree>
    <p:extLst>
      <p:ext uri="{BB962C8B-B14F-4D97-AF65-F5344CB8AC3E}">
        <p14:creationId xmlns:p14="http://schemas.microsoft.com/office/powerpoint/2010/main" val="2274656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62793" y="1042580"/>
            <a:ext cx="8343900" cy="5086350"/>
          </a:xfrm>
          <a:prstGeom prst="rect">
            <a:avLst/>
          </a:prstGeom>
        </p:spPr>
      </p:pic>
    </p:spTree>
    <p:extLst>
      <p:ext uri="{BB962C8B-B14F-4D97-AF65-F5344CB8AC3E}">
        <p14:creationId xmlns:p14="http://schemas.microsoft.com/office/powerpoint/2010/main" val="1686467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09762" y="738187"/>
            <a:ext cx="8372475" cy="5381625"/>
          </a:xfrm>
          <a:prstGeom prst="rect">
            <a:avLst/>
          </a:prstGeom>
        </p:spPr>
      </p:pic>
    </p:spTree>
    <p:extLst>
      <p:ext uri="{BB962C8B-B14F-4D97-AF65-F5344CB8AC3E}">
        <p14:creationId xmlns:p14="http://schemas.microsoft.com/office/powerpoint/2010/main" val="939401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38337" y="671512"/>
            <a:ext cx="8315325" cy="5514975"/>
          </a:xfrm>
          <a:prstGeom prst="rect">
            <a:avLst/>
          </a:prstGeom>
        </p:spPr>
      </p:pic>
    </p:spTree>
    <p:extLst>
      <p:ext uri="{BB962C8B-B14F-4D97-AF65-F5344CB8AC3E}">
        <p14:creationId xmlns:p14="http://schemas.microsoft.com/office/powerpoint/2010/main" val="2582602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9287" y="581025"/>
            <a:ext cx="8353425" cy="5695950"/>
          </a:xfrm>
          <a:prstGeom prst="rect">
            <a:avLst/>
          </a:prstGeom>
        </p:spPr>
      </p:pic>
    </p:spTree>
    <p:extLst>
      <p:ext uri="{BB962C8B-B14F-4D97-AF65-F5344CB8AC3E}">
        <p14:creationId xmlns:p14="http://schemas.microsoft.com/office/powerpoint/2010/main" val="1869958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52625" y="642937"/>
            <a:ext cx="8286750" cy="5572125"/>
          </a:xfrm>
          <a:prstGeom prst="rect">
            <a:avLst/>
          </a:prstGeom>
        </p:spPr>
      </p:pic>
    </p:spTree>
    <p:extLst>
      <p:ext uri="{BB962C8B-B14F-4D97-AF65-F5344CB8AC3E}">
        <p14:creationId xmlns:p14="http://schemas.microsoft.com/office/powerpoint/2010/main" val="4116104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19287" y="614362"/>
            <a:ext cx="8353425" cy="5629275"/>
          </a:xfrm>
          <a:prstGeom prst="rect">
            <a:avLst/>
          </a:prstGeom>
        </p:spPr>
      </p:pic>
    </p:spTree>
    <p:extLst>
      <p:ext uri="{BB962C8B-B14F-4D97-AF65-F5344CB8AC3E}">
        <p14:creationId xmlns:p14="http://schemas.microsoft.com/office/powerpoint/2010/main" val="4161609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43100" y="523875"/>
            <a:ext cx="8305800" cy="5810250"/>
          </a:xfrm>
          <a:prstGeom prst="rect">
            <a:avLst/>
          </a:prstGeom>
        </p:spPr>
      </p:pic>
    </p:spTree>
    <p:extLst>
      <p:ext uri="{BB962C8B-B14F-4D97-AF65-F5344CB8AC3E}">
        <p14:creationId xmlns:p14="http://schemas.microsoft.com/office/powerpoint/2010/main" val="13693259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25A2D0DCE3D041ACA5F7D38091FD82" ma:contentTypeVersion="10" ma:contentTypeDescription="Create a new document." ma:contentTypeScope="" ma:versionID="294afac78ee96084e76eadddb5690e60">
  <xsd:schema xmlns:xsd="http://www.w3.org/2001/XMLSchema" xmlns:xs="http://www.w3.org/2001/XMLSchema" xmlns:p="http://schemas.microsoft.com/office/2006/metadata/properties" xmlns:ns2="240fc549-5038-47bb-b41b-eafd308da598" xmlns:ns3="b01bed6a-d925-4890-97ac-ae6866d998d9" targetNamespace="http://schemas.microsoft.com/office/2006/metadata/properties" ma:root="true" ma:fieldsID="ce4ba02450a94f7a948dc74bcf263432" ns2:_="" ns3:_="">
    <xsd:import namespace="240fc549-5038-47bb-b41b-eafd308da598"/>
    <xsd:import namespace="b01bed6a-d925-4890-97ac-ae6866d998d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BillingMetadata" minOccurs="0"/>
                <xsd:element ref="ns2:MediaServiceDateTaken" minOccurs="0"/>
                <xsd:element ref="ns2:MediaServiceGenerationTime" minOccurs="0"/>
                <xsd:element ref="ns2:MediaServiceEventHashCode"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0fc549-5038-47bb-b41b-eafd308da59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BillingMetadata" ma:index="11" nillable="true" ma:displayName="MediaServiceBillingMetadata" ma:hidden="true" ma:internalName="MediaServiceBillingMetadata" ma:readOnly="true">
      <xsd:simpleType>
        <xsd:restriction base="dms:Note"/>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5b38ec8a-81c8-46cf-8268-fa8e335ee73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01bed6a-d925-4890-97ac-ae6866d998d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734a46c4-09e3-4a44-8a58-c33cadad28d5}" ma:internalName="TaxCatchAll" ma:showField="CatchAllData" ma:web="b01bed6a-d925-4890-97ac-ae6866d998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40fc549-5038-47bb-b41b-eafd308da598">
      <Terms xmlns="http://schemas.microsoft.com/office/infopath/2007/PartnerControls"/>
    </lcf76f155ced4ddcb4097134ff3c332f>
    <TaxCatchAll xmlns="b01bed6a-d925-4890-97ac-ae6866d998d9" xsi:nil="true"/>
  </documentManagement>
</p:properties>
</file>

<file path=customXml/itemProps1.xml><?xml version="1.0" encoding="utf-8"?>
<ds:datastoreItem xmlns:ds="http://schemas.openxmlformats.org/officeDocument/2006/customXml" ds:itemID="{A2BA392F-8253-472C-8D7B-B159FD6D97D7}"/>
</file>

<file path=customXml/itemProps2.xml><?xml version="1.0" encoding="utf-8"?>
<ds:datastoreItem xmlns:ds="http://schemas.openxmlformats.org/officeDocument/2006/customXml" ds:itemID="{525F1532-D9B5-4178-9738-32F5857F3137}"/>
</file>

<file path=customXml/itemProps3.xml><?xml version="1.0" encoding="utf-8"?>
<ds:datastoreItem xmlns:ds="http://schemas.openxmlformats.org/officeDocument/2006/customXml" ds:itemID="{D8FFBAB0-E084-4B8D-A4FF-4139E8A3A973}"/>
</file>

<file path=docProps/app.xml><?xml version="1.0" encoding="utf-8"?>
<Properties xmlns="http://schemas.openxmlformats.org/officeDocument/2006/extended-properties" xmlns:vt="http://schemas.openxmlformats.org/officeDocument/2006/docPropsVTypes">
  <TotalTime>2753</TotalTime>
  <Words>525</Words>
  <Application>Microsoft Office PowerPoint</Application>
  <PresentationFormat>Widescreen</PresentationFormat>
  <Paragraphs>22</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Helvetica Neue</vt:lpstr>
      <vt:lpstr>Helvetica Neue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Wekpe</dc:creator>
  <cp:lastModifiedBy>Rachel Wekpe</cp:lastModifiedBy>
  <cp:revision>11</cp:revision>
  <dcterms:created xsi:type="dcterms:W3CDTF">2023-08-30T11:44:29Z</dcterms:created>
  <dcterms:modified xsi:type="dcterms:W3CDTF">2023-11-10T18:03:10Z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0x0101007A25A2D0DCE3D041ACA5F7D38091FD82</vt:lpwstr>
  </property>
  <property fmtid="{D5CDD505-2E9C-101B-9397-08002B2CF9AE}" pid="3" name="Order">
    <vt:r8>4914600</vt:r8>
  </property>
</Properties>
</file>